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Lobster"/>
      <p:regular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6" Type="http://schemas.openxmlformats.org/officeDocument/2006/relationships/font" Target="fonts/Lobster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56fbc943da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56fbc943da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56fbc943d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56fbc943d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56fbc943da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56fbc943da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56fbc943da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56fbc943da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56fbc943da_1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56fbc943da_1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56fbc943da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56fbc943da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56fbc943da_1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56fbc943da_1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56fbc943da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56fbc943da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56fbc943da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56fbc943da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jpg"/><Relationship Id="rId4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u"/>
              <a:t>“ere” partikula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u"/>
              <a:t>HEZikt graduondoko bideo-eskola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u"/>
              <a:t>by [IZENA JARRI]</a:t>
            </a:r>
            <a:endParaRPr/>
          </a:p>
        </p:txBody>
      </p:sp>
      <p:pic>
        <p:nvPicPr>
          <p:cNvPr descr="IKTak eta konpetentzia digitalak hezkuntzan" id="56" name="Google Shape;56;p13"/>
          <p:cNvPicPr preferRelativeResize="0"/>
          <p:nvPr/>
        </p:nvPicPr>
        <p:blipFill rotWithShape="1">
          <a:blip r:embed="rId3">
            <a:alphaModFix/>
          </a:blip>
          <a:srcRect b="78854" l="0" r="0" t="0"/>
          <a:stretch/>
        </p:blipFill>
        <p:spPr>
          <a:xfrm>
            <a:off x="228600" y="152400"/>
            <a:ext cx="7406599" cy="7046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KTak eta konpetentzia digitalak hezkuntzan" id="57" name="Google Shape;57;p13"/>
          <p:cNvPicPr preferRelativeResize="0"/>
          <p:nvPr/>
        </p:nvPicPr>
        <p:blipFill rotWithShape="1">
          <a:blip r:embed="rId4">
            <a:alphaModFix/>
          </a:blip>
          <a:srcRect b="4912" l="66922" r="0" t="29232"/>
          <a:stretch/>
        </p:blipFill>
        <p:spPr>
          <a:xfrm>
            <a:off x="8338410" y="4531200"/>
            <a:ext cx="493891" cy="4423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u"/>
              <a:t>“ere” partikula</a:t>
            </a:r>
            <a:endParaRPr/>
          </a:p>
        </p:txBody>
      </p:sp>
      <p:sp>
        <p:nvSpPr>
          <p:cNvPr id="119" name="Google Shape;119;p2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u"/>
              <a:t>HEZikt graduondoko bideo-eskola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u"/>
              <a:t>by [IZENA JARRI]</a:t>
            </a:r>
            <a:endParaRPr/>
          </a:p>
        </p:txBody>
      </p:sp>
      <p:pic>
        <p:nvPicPr>
          <p:cNvPr descr="IKTak eta konpetentzia digitalak hezkuntzan" id="120" name="Google Shape;120;p22"/>
          <p:cNvPicPr preferRelativeResize="0"/>
          <p:nvPr/>
        </p:nvPicPr>
        <p:blipFill rotWithShape="1">
          <a:blip r:embed="rId3">
            <a:alphaModFix/>
          </a:blip>
          <a:srcRect b="78854" l="0" r="0" t="0"/>
          <a:stretch/>
        </p:blipFill>
        <p:spPr>
          <a:xfrm>
            <a:off x="228600" y="152400"/>
            <a:ext cx="7406599" cy="7046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KTak eta konpetentzia digitalak hezkuntzan" id="121" name="Google Shape;121;p22"/>
          <p:cNvPicPr preferRelativeResize="0"/>
          <p:nvPr/>
        </p:nvPicPr>
        <p:blipFill rotWithShape="1">
          <a:blip r:embed="rId4">
            <a:alphaModFix/>
          </a:blip>
          <a:srcRect b="4912" l="66922" r="0" t="29232"/>
          <a:stretch/>
        </p:blipFill>
        <p:spPr>
          <a:xfrm>
            <a:off x="8338410" y="4531200"/>
            <a:ext cx="493891" cy="4423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38295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u" sz="1150">
                <a:solidFill>
                  <a:srgbClr val="373A3C"/>
                </a:solidFill>
              </a:rPr>
              <a:t>Kaixo  eta ongi etorri HEZikt graduondoko bideo eskolara!</a:t>
            </a:r>
            <a:endParaRPr sz="1150">
              <a:solidFill>
                <a:srgbClr val="373A3C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u" sz="1150">
                <a:solidFill>
                  <a:srgbClr val="373A3C"/>
                </a:solidFill>
              </a:rPr>
              <a:t>Oraingoan, hainbat buruhauste sortzen dituen zerbaiti buruz hitz egingo dizut.</a:t>
            </a:r>
            <a:endParaRPr sz="1150">
              <a:solidFill>
                <a:srgbClr val="373A3C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u" sz="1150">
                <a:solidFill>
                  <a:srgbClr val="373A3C"/>
                </a:solidFill>
              </a:rPr>
              <a:t>Dagoeneko ezaguna zaigu ERE partikula, baina zalantzak sortzen zaizkigu kokatzeko garaian.</a:t>
            </a:r>
            <a:endParaRPr sz="1150">
              <a:solidFill>
                <a:srgbClr val="373A3C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u" sz="1150">
                <a:solidFill>
                  <a:srgbClr val="373A3C"/>
                </a:solidFill>
              </a:rPr>
              <a:t>Beraz, "ERE" NON KOKATU landuko dugu gaur.</a:t>
            </a:r>
            <a:endParaRPr sz="1150">
              <a:solidFill>
                <a:srgbClr val="373A3C"/>
              </a:solidFill>
            </a:endParaRPr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4449900" y="1152475"/>
            <a:ext cx="4277400" cy="2758200"/>
          </a:xfrm>
          <a:prstGeom prst="rect">
            <a:avLst/>
          </a:prstGeom>
          <a:solidFill>
            <a:srgbClr val="000000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u" sz="4800">
                <a:solidFill>
                  <a:srgbClr val="FFFFFF"/>
                </a:solidFill>
                <a:latin typeface="Lobster"/>
                <a:ea typeface="Lobster"/>
                <a:cs typeface="Lobster"/>
                <a:sym typeface="Lobster"/>
              </a:rPr>
              <a:t>“ere” partikula non kokatu</a:t>
            </a:r>
            <a:endParaRPr sz="4800">
              <a:solidFill>
                <a:srgbClr val="FFFFFF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  <p:pic>
        <p:nvPicPr>
          <p:cNvPr descr="IKTak eta konpetentzia digitalak hezkuntzan" id="64" name="Google Shape;64;p14"/>
          <p:cNvPicPr preferRelativeResize="0"/>
          <p:nvPr/>
        </p:nvPicPr>
        <p:blipFill rotWithShape="1">
          <a:blip r:embed="rId3">
            <a:alphaModFix/>
          </a:blip>
          <a:srcRect b="4912" l="66922" r="0" t="29232"/>
          <a:stretch/>
        </p:blipFill>
        <p:spPr>
          <a:xfrm>
            <a:off x="8338410" y="4531200"/>
            <a:ext cx="493891" cy="4423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3661200" cy="31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u" sz="1150">
                <a:solidFill>
                  <a:srgbClr val="373A3C"/>
                </a:solidFill>
              </a:rPr>
              <a:t>Egon erne, ez da-eta hain erraza.</a:t>
            </a:r>
            <a:endParaRPr sz="1150">
              <a:solidFill>
                <a:srgbClr val="373A3C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u" sz="1150">
                <a:solidFill>
                  <a:srgbClr val="373A3C"/>
                </a:solidFill>
              </a:rPr>
              <a:t>Azter ditzagun ondoko bi kasuak:</a:t>
            </a:r>
            <a:endParaRPr sz="1150">
              <a:solidFill>
                <a:srgbClr val="373A3C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u" sz="1150">
                <a:solidFill>
                  <a:srgbClr val="373A3C"/>
                </a:solidFill>
              </a:rPr>
              <a:t>Mikel bihar ere etorriko da.</a:t>
            </a:r>
            <a:endParaRPr sz="1150">
              <a:solidFill>
                <a:srgbClr val="373A3C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u" sz="1150">
                <a:solidFill>
                  <a:srgbClr val="373A3C"/>
                </a:solidFill>
              </a:rPr>
              <a:t>...edo...</a:t>
            </a:r>
            <a:endParaRPr sz="1150">
              <a:solidFill>
                <a:srgbClr val="373A3C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u" sz="1150">
                <a:solidFill>
                  <a:srgbClr val="373A3C"/>
                </a:solidFill>
              </a:rPr>
              <a:t>Bihar Mikel ere etorriko da.</a:t>
            </a:r>
            <a:endParaRPr sz="1150">
              <a:solidFill>
                <a:srgbClr val="373A3C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u" sz="1150">
                <a:solidFill>
                  <a:srgbClr val="373A3C"/>
                </a:solidFill>
              </a:rPr>
              <a:t>Bi esaldiak zuzenak dira, baina esanahi desberdina dute.</a:t>
            </a:r>
            <a:endParaRPr sz="1150">
              <a:solidFill>
                <a:srgbClr val="373A3C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u" sz="1150">
                <a:solidFill>
                  <a:srgbClr val="373A3C"/>
                </a:solidFill>
              </a:rPr>
              <a:t>Zergatik?</a:t>
            </a:r>
            <a:endParaRPr sz="1150">
              <a:solidFill>
                <a:srgbClr val="373A3C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u" sz="1150">
                <a:solidFill>
                  <a:srgbClr val="373A3C"/>
                </a:solidFill>
              </a:rPr>
              <a:t>Lehenengoan "noiz" galderari erantzuten zaiolako:</a:t>
            </a:r>
            <a:endParaRPr sz="1150">
              <a:solidFill>
                <a:srgbClr val="373A3C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u" sz="1150">
                <a:solidFill>
                  <a:srgbClr val="373A3C"/>
                </a:solidFill>
              </a:rPr>
              <a:t>"bihar ere"; eta bigarrenean, aldiz, "nor" galderari: "Mikel ere".</a:t>
            </a:r>
            <a:endParaRPr sz="1150">
              <a:solidFill>
                <a:srgbClr val="373A3C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u" sz="1150">
                <a:solidFill>
                  <a:srgbClr val="373A3C"/>
                </a:solidFill>
              </a:rPr>
              <a:t>Horregatik, lehenengo esaldian honakoa jar genezake aurretik:</a:t>
            </a:r>
            <a:endParaRPr sz="1150">
              <a:solidFill>
                <a:srgbClr val="373A3C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u" sz="1150">
                <a:solidFill>
                  <a:srgbClr val="373A3C"/>
                </a:solidFill>
              </a:rPr>
              <a:t>Gaur Mikel etorri da. Bihar ere etorriko da.</a:t>
            </a:r>
            <a:endParaRPr sz="1150">
              <a:solidFill>
                <a:srgbClr val="373A3C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50">
              <a:solidFill>
                <a:srgbClr val="373A3C"/>
              </a:solidFill>
            </a:endParaRPr>
          </a:p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>
            <a:off x="4112200" y="658900"/>
            <a:ext cx="4305300" cy="3697800"/>
          </a:xfrm>
          <a:prstGeom prst="rect">
            <a:avLst/>
          </a:prstGeom>
          <a:solidFill>
            <a:srgbClr val="000000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u" sz="4800">
                <a:solidFill>
                  <a:srgbClr val="FFFFFF"/>
                </a:solidFill>
                <a:latin typeface="Lobster"/>
                <a:ea typeface="Lobster"/>
                <a:cs typeface="Lobster"/>
                <a:sym typeface="Lobster"/>
              </a:rPr>
              <a:t>Esan nahi dugunaren arabera kokatu behar dugu “ere”</a:t>
            </a:r>
            <a:endParaRPr sz="4800">
              <a:solidFill>
                <a:srgbClr val="FFFFFF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  <p:pic>
        <p:nvPicPr>
          <p:cNvPr descr="IKTak eta konpetentzia digitalak hezkuntzan" id="71" name="Google Shape;71;p15"/>
          <p:cNvPicPr preferRelativeResize="0"/>
          <p:nvPr/>
        </p:nvPicPr>
        <p:blipFill rotWithShape="1">
          <a:blip r:embed="rId3">
            <a:alphaModFix/>
          </a:blip>
          <a:srcRect b="4912" l="66922" r="0" t="29232"/>
          <a:stretch/>
        </p:blipFill>
        <p:spPr>
          <a:xfrm>
            <a:off x="8338410" y="4531200"/>
            <a:ext cx="493891" cy="4423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1152475"/>
            <a:ext cx="39837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50">
              <a:solidFill>
                <a:srgbClr val="373A3C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u" sz="1150">
                <a:solidFill>
                  <a:srgbClr val="373A3C"/>
                </a:solidFill>
              </a:rPr>
              <a:t>Bigarrenean, ordea, ondokoa jar genezake aurretik:</a:t>
            </a:r>
            <a:endParaRPr sz="1150">
              <a:solidFill>
                <a:srgbClr val="373A3C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u" sz="1150">
                <a:solidFill>
                  <a:srgbClr val="373A3C"/>
                </a:solidFill>
              </a:rPr>
              <a:t>Bihar Eider etorriko da. Mikel ere etorriko da.</a:t>
            </a:r>
            <a:endParaRPr sz="1150">
              <a:solidFill>
                <a:srgbClr val="373A3C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50">
              <a:solidFill>
                <a:srgbClr val="373A3C"/>
              </a:solidFill>
            </a:endParaRPr>
          </a:p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4112200" y="658900"/>
            <a:ext cx="4305300" cy="3697800"/>
          </a:xfrm>
          <a:prstGeom prst="rect">
            <a:avLst/>
          </a:prstGeom>
          <a:solidFill>
            <a:srgbClr val="000000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u" sz="4800">
                <a:solidFill>
                  <a:srgbClr val="FFFFFF"/>
                </a:solidFill>
                <a:latin typeface="Lobster"/>
                <a:ea typeface="Lobster"/>
                <a:cs typeface="Lobster"/>
                <a:sym typeface="Lobster"/>
              </a:rPr>
              <a:t>Gaur etorri da, Mikel BIHAR ERE etorriko da</a:t>
            </a:r>
            <a:endParaRPr sz="4800">
              <a:solidFill>
                <a:srgbClr val="FFFFFF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  <p:pic>
        <p:nvPicPr>
          <p:cNvPr descr="IKTak eta konpetentzia digitalak hezkuntzan" id="78" name="Google Shape;78;p16"/>
          <p:cNvPicPr preferRelativeResize="0"/>
          <p:nvPr/>
        </p:nvPicPr>
        <p:blipFill rotWithShape="1">
          <a:blip r:embed="rId3">
            <a:alphaModFix/>
          </a:blip>
          <a:srcRect b="4912" l="66922" r="0" t="29232"/>
          <a:stretch/>
        </p:blipFill>
        <p:spPr>
          <a:xfrm>
            <a:off x="8338410" y="4531200"/>
            <a:ext cx="493891" cy="4423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4449900" y="1152475"/>
            <a:ext cx="4277400" cy="2758200"/>
          </a:xfrm>
          <a:prstGeom prst="rect">
            <a:avLst/>
          </a:prstGeom>
          <a:solidFill>
            <a:srgbClr val="000000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u" sz="4800">
                <a:solidFill>
                  <a:schemeClr val="lt1"/>
                </a:solidFill>
                <a:latin typeface="Lobster"/>
                <a:ea typeface="Lobster"/>
                <a:cs typeface="Lobster"/>
                <a:sym typeface="Lobster"/>
              </a:rPr>
              <a:t>Eider etorri da, MIKEL  ERE etorriko da</a:t>
            </a:r>
            <a:endParaRPr sz="4800">
              <a:solidFill>
                <a:srgbClr val="FFFFFF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  <p:pic>
        <p:nvPicPr>
          <p:cNvPr descr="IKTak eta konpetentzia digitalak hezkuntzan" id="84" name="Google Shape;84;p17"/>
          <p:cNvPicPr preferRelativeResize="0"/>
          <p:nvPr/>
        </p:nvPicPr>
        <p:blipFill rotWithShape="1">
          <a:blip r:embed="rId3">
            <a:alphaModFix/>
          </a:blip>
          <a:srcRect b="4912" l="66922" r="0" t="29232"/>
          <a:stretch/>
        </p:blipFill>
        <p:spPr>
          <a:xfrm>
            <a:off x="8338410" y="4531200"/>
            <a:ext cx="493891" cy="442374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7"/>
          <p:cNvSpPr txBox="1"/>
          <p:nvPr/>
        </p:nvSpPr>
        <p:spPr>
          <a:xfrm>
            <a:off x="727350" y="1152475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u" sz="1150">
                <a:solidFill>
                  <a:srgbClr val="373A3C"/>
                </a:solidFill>
              </a:rPr>
              <a:t>Ondorioz, erantzuten ari garenaren arabera, "ere" leku batean ala bestean ipini behar dugu.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1152475"/>
            <a:ext cx="43485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u" sz="1150">
                <a:solidFill>
                  <a:srgbClr val="373A3C"/>
                </a:solidFill>
              </a:rPr>
              <a:t>Hau guztia jakinda, ikasitakoa praktikan jartzeko garaia iritsi zaizu.</a:t>
            </a:r>
            <a:endParaRPr sz="1150">
              <a:solidFill>
                <a:srgbClr val="373A3C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u" sz="1150">
                <a:solidFill>
                  <a:srgbClr val="373A3C"/>
                </a:solidFill>
              </a:rPr>
              <a:t>"Etzi Donostiara autoz joango gara" esaldian, non kokatuko zenuke "ere" "nora" galderari erantzuteko?</a:t>
            </a:r>
            <a:endParaRPr sz="1150">
              <a:solidFill>
                <a:srgbClr val="373A3C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50">
              <a:solidFill>
                <a:srgbClr val="373A3C"/>
              </a:solidFill>
            </a:endParaRPr>
          </a:p>
        </p:txBody>
      </p:sp>
      <p:sp>
        <p:nvSpPr>
          <p:cNvPr id="91" name="Google Shape;91;p18"/>
          <p:cNvSpPr txBox="1"/>
          <p:nvPr>
            <p:ph idx="1" type="body"/>
          </p:nvPr>
        </p:nvSpPr>
        <p:spPr>
          <a:xfrm>
            <a:off x="4449900" y="1152475"/>
            <a:ext cx="4277400" cy="2758200"/>
          </a:xfrm>
          <a:prstGeom prst="rect">
            <a:avLst/>
          </a:prstGeom>
          <a:solidFill>
            <a:srgbClr val="000000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u" sz="4800">
                <a:solidFill>
                  <a:srgbClr val="FFFFFF"/>
                </a:solidFill>
                <a:latin typeface="Lobster"/>
                <a:ea typeface="Lobster"/>
                <a:cs typeface="Lobster"/>
                <a:sym typeface="Lobster"/>
              </a:rPr>
              <a:t>Etzi Donostiara autoz joango gara</a:t>
            </a:r>
            <a:endParaRPr sz="4800">
              <a:solidFill>
                <a:srgbClr val="FFFFFF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  <p:pic>
        <p:nvPicPr>
          <p:cNvPr descr="IKTak eta konpetentzia digitalak hezkuntzan" id="92" name="Google Shape;92;p18"/>
          <p:cNvPicPr preferRelativeResize="0"/>
          <p:nvPr/>
        </p:nvPicPr>
        <p:blipFill rotWithShape="1">
          <a:blip r:embed="rId3">
            <a:alphaModFix/>
          </a:blip>
          <a:srcRect b="4912" l="66922" r="0" t="29232"/>
          <a:stretch/>
        </p:blipFill>
        <p:spPr>
          <a:xfrm>
            <a:off x="8338410" y="4531200"/>
            <a:ext cx="493891" cy="4423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/>
          <p:nvPr/>
        </p:nvSpPr>
        <p:spPr>
          <a:xfrm>
            <a:off x="207300" y="1152475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u" sz="1150">
                <a:solidFill>
                  <a:srgbClr val="373A3C"/>
                </a:solidFill>
              </a:rPr>
              <a:t>Hori da! Etzi Donostiara ere joango gara.</a:t>
            </a:r>
            <a:endParaRPr/>
          </a:p>
        </p:txBody>
      </p:sp>
      <p:sp>
        <p:nvSpPr>
          <p:cNvPr id="98" name="Google Shape;98;p19"/>
          <p:cNvSpPr txBox="1"/>
          <p:nvPr>
            <p:ph idx="1" type="body"/>
          </p:nvPr>
        </p:nvSpPr>
        <p:spPr>
          <a:xfrm>
            <a:off x="4449900" y="1152475"/>
            <a:ext cx="4277400" cy="2758200"/>
          </a:xfrm>
          <a:prstGeom prst="rect">
            <a:avLst/>
          </a:prstGeom>
          <a:solidFill>
            <a:srgbClr val="000000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u" sz="4800">
                <a:solidFill>
                  <a:srgbClr val="FFFFFF"/>
                </a:solidFill>
                <a:latin typeface="Lobster"/>
                <a:ea typeface="Lobster"/>
                <a:cs typeface="Lobster"/>
                <a:sym typeface="Lobster"/>
              </a:rPr>
              <a:t>Etzi Donostiara ERE autoz joango gara</a:t>
            </a:r>
            <a:endParaRPr sz="4800">
              <a:solidFill>
                <a:srgbClr val="FFFFFF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  <p:pic>
        <p:nvPicPr>
          <p:cNvPr descr="IKTak eta konpetentzia digitalak hezkuntzan" id="99" name="Google Shape;99;p19"/>
          <p:cNvPicPr preferRelativeResize="0"/>
          <p:nvPr/>
        </p:nvPicPr>
        <p:blipFill rotWithShape="1">
          <a:blip r:embed="rId3">
            <a:alphaModFix/>
          </a:blip>
          <a:srcRect b="4912" l="66922" r="0" t="29232"/>
          <a:stretch/>
        </p:blipFill>
        <p:spPr>
          <a:xfrm>
            <a:off x="8338410" y="4531200"/>
            <a:ext cx="493891" cy="4423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0"/>
          <p:cNvSpPr txBox="1"/>
          <p:nvPr>
            <p:ph idx="1" type="body"/>
          </p:nvPr>
        </p:nvSpPr>
        <p:spPr>
          <a:xfrm>
            <a:off x="311700" y="1152475"/>
            <a:ext cx="40257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u" sz="1150">
                <a:solidFill>
                  <a:srgbClr val="373A3C"/>
                </a:solidFill>
              </a:rPr>
              <a:t>Eta, "noiz" galderari erantzuteko?</a:t>
            </a:r>
            <a:endParaRPr sz="1150">
              <a:solidFill>
                <a:srgbClr val="373A3C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u" sz="1150">
                <a:solidFill>
                  <a:srgbClr val="373A3C"/>
                </a:solidFill>
              </a:rPr>
              <a:t>Ederki! Etzi ere Donostiara joango gara.</a:t>
            </a:r>
            <a:endParaRPr sz="1150">
              <a:solidFill>
                <a:srgbClr val="373A3C"/>
              </a:solidFill>
            </a:endParaRPr>
          </a:p>
        </p:txBody>
      </p:sp>
      <p:sp>
        <p:nvSpPr>
          <p:cNvPr id="105" name="Google Shape;105;p20"/>
          <p:cNvSpPr txBox="1"/>
          <p:nvPr>
            <p:ph idx="1" type="body"/>
          </p:nvPr>
        </p:nvSpPr>
        <p:spPr>
          <a:xfrm>
            <a:off x="4449900" y="1152475"/>
            <a:ext cx="4277400" cy="3473400"/>
          </a:xfrm>
          <a:prstGeom prst="rect">
            <a:avLst/>
          </a:prstGeom>
          <a:solidFill>
            <a:srgbClr val="000000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u" sz="4800">
                <a:solidFill>
                  <a:srgbClr val="FFFFFF"/>
                </a:solidFill>
                <a:latin typeface="Lobster"/>
                <a:ea typeface="Lobster"/>
                <a:cs typeface="Lobster"/>
                <a:sym typeface="Lobster"/>
              </a:rPr>
              <a:t>Etzi ERE Donostiara  autoz joango garav</a:t>
            </a:r>
            <a:endParaRPr sz="4800">
              <a:solidFill>
                <a:srgbClr val="FFFFFF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  <p:pic>
        <p:nvPicPr>
          <p:cNvPr descr="IKTak eta konpetentzia digitalak hezkuntzan" id="106" name="Google Shape;106;p20"/>
          <p:cNvPicPr preferRelativeResize="0"/>
          <p:nvPr/>
        </p:nvPicPr>
        <p:blipFill rotWithShape="1">
          <a:blip r:embed="rId3">
            <a:alphaModFix/>
          </a:blip>
          <a:srcRect b="4912" l="66922" r="0" t="29232"/>
          <a:stretch/>
        </p:blipFill>
        <p:spPr>
          <a:xfrm>
            <a:off x="8338410" y="4531200"/>
            <a:ext cx="493891" cy="4423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1"/>
          <p:cNvSpPr txBox="1"/>
          <p:nvPr>
            <p:ph idx="1" type="body"/>
          </p:nvPr>
        </p:nvSpPr>
        <p:spPr>
          <a:xfrm>
            <a:off x="311700" y="1152475"/>
            <a:ext cx="4260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u" sz="1150">
                <a:solidFill>
                  <a:srgbClr val="373A3C"/>
                </a:solidFill>
              </a:rPr>
              <a:t>Beraz, "nola" galderari erantzuteko, non kokatuko zenuke "ere"?</a:t>
            </a:r>
            <a:endParaRPr sz="1150">
              <a:solidFill>
                <a:srgbClr val="373A3C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u" sz="1150">
                <a:solidFill>
                  <a:srgbClr val="373A3C"/>
                </a:solidFill>
              </a:rPr>
              <a:t>Horixe! "autoz ere joango gara"</a:t>
            </a:r>
            <a:endParaRPr sz="1150">
              <a:solidFill>
                <a:srgbClr val="373A3C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50">
              <a:solidFill>
                <a:srgbClr val="373A3C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u" sz="1150">
                <a:solidFill>
                  <a:srgbClr val="373A3C"/>
                </a:solidFill>
              </a:rPr>
              <a:t>Ederki aritu zara. Segi lanean eta hurren arte!</a:t>
            </a:r>
            <a:endParaRPr sz="1150">
              <a:solidFill>
                <a:srgbClr val="373A3C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50">
              <a:solidFill>
                <a:srgbClr val="373A3C"/>
              </a:solidFill>
            </a:endParaRPr>
          </a:p>
        </p:txBody>
      </p:sp>
      <p:pic>
        <p:nvPicPr>
          <p:cNvPr descr="IKTak eta konpetentzia digitalak hezkuntzan" id="112" name="Google Shape;112;p21"/>
          <p:cNvPicPr preferRelativeResize="0"/>
          <p:nvPr/>
        </p:nvPicPr>
        <p:blipFill rotWithShape="1">
          <a:blip r:embed="rId3">
            <a:alphaModFix/>
          </a:blip>
          <a:srcRect b="4912" l="66922" r="0" t="29232"/>
          <a:stretch/>
        </p:blipFill>
        <p:spPr>
          <a:xfrm>
            <a:off x="8338410" y="4531200"/>
            <a:ext cx="493891" cy="442374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21"/>
          <p:cNvSpPr txBox="1"/>
          <p:nvPr>
            <p:ph idx="1" type="body"/>
          </p:nvPr>
        </p:nvSpPr>
        <p:spPr>
          <a:xfrm>
            <a:off x="4407675" y="1152475"/>
            <a:ext cx="4319700" cy="3416400"/>
          </a:xfrm>
          <a:prstGeom prst="rect">
            <a:avLst/>
          </a:prstGeom>
          <a:solidFill>
            <a:srgbClr val="000000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u" sz="4800">
                <a:solidFill>
                  <a:srgbClr val="FFFFFF"/>
                </a:solidFill>
                <a:latin typeface="Lobster"/>
                <a:ea typeface="Lobster"/>
                <a:cs typeface="Lobster"/>
                <a:sym typeface="Lobster"/>
              </a:rPr>
              <a:t>Etzi ERE Donostiara  autoz joango garav</a:t>
            </a:r>
            <a:endParaRPr sz="4800">
              <a:solidFill>
                <a:srgbClr val="FFFFFF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